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8" r:id="rId3"/>
    <p:sldId id="259" r:id="rId4"/>
    <p:sldId id="260" r:id="rId5"/>
    <p:sldId id="274" r:id="rId6"/>
    <p:sldId id="264" r:id="rId7"/>
    <p:sldId id="275" r:id="rId8"/>
    <p:sldId id="277" r:id="rId9"/>
    <p:sldId id="262" r:id="rId10"/>
    <p:sldId id="276" r:id="rId11"/>
    <p:sldId id="278" r:id="rId12"/>
    <p:sldId id="280" r:id="rId13"/>
    <p:sldId id="282" r:id="rId14"/>
    <p:sldId id="281"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reeve" initials="m" lastIdx="2" clrIdx="0"/>
  <p:cmAuthor id="1" name="cindy.stellar" initials="c" lastIdx="1" clrIdx="1"/>
  <p:cmAuthor id="2" name="Barbara Heming" initials="BH" lastIdx="5"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9" autoAdjust="0"/>
  </p:normalViewPr>
  <p:slideViewPr>
    <p:cSldViewPr>
      <p:cViewPr varScale="1">
        <p:scale>
          <a:sx n="110" d="100"/>
          <a:sy n="110" d="100"/>
        </p:scale>
        <p:origin x="-1098"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xmlns="" val="883759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FABC42-E576-4B96-A2BC-C9DCC9DAE463}" type="datetime1">
              <a:rPr lang="en-US" smtClean="0"/>
              <a:pPr/>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xmlns="" val="74954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B9B64A-A574-4632-8FB6-30501D3E1ACB}" type="datetime1">
              <a:rPr lang="en-US" smtClean="0"/>
              <a:pPr/>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xmlns="" val="2801434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 Orange">
    <p:spTree>
      <p:nvGrpSpPr>
        <p:cNvPr id="1" name=""/>
        <p:cNvGrpSpPr/>
        <p:nvPr/>
      </p:nvGrpSpPr>
      <p:grpSpPr>
        <a:xfrm>
          <a:off x="0" y="0"/>
          <a:ext cx="0" cy="0"/>
          <a:chOff x="0" y="0"/>
          <a:chExt cx="0" cy="0"/>
        </a:xfrm>
      </p:grpSpPr>
      <p:sp>
        <p:nvSpPr>
          <p:cNvPr id="3" name="TextBox 2"/>
          <p:cNvSpPr txBox="1"/>
          <p:nvPr userDrawn="1"/>
        </p:nvSpPr>
        <p:spPr>
          <a:xfrm>
            <a:off x="7480012" y="6252882"/>
            <a:ext cx="1454727" cy="402011"/>
          </a:xfrm>
          <a:prstGeom prst="rect">
            <a:avLst/>
          </a:prstGeom>
          <a:noFill/>
        </p:spPr>
        <p:txBody>
          <a:bodyPr wrap="square" lIns="0" tIns="0" rIns="0" bIns="0" rtlCol="0" anchor="ctr">
            <a:noAutofit/>
          </a:bodyPr>
          <a:lstStyle/>
          <a:p>
            <a:pPr algn="r">
              <a:lnSpc>
                <a:spcPts val="1615"/>
              </a:lnSpc>
            </a:pPr>
            <a:fld id="{169EA441-39A2-4DE8-89BE-15164A40DE22}" type="slidenum">
              <a:rPr lang="en-US" sz="1200" smtClean="0">
                <a:solidFill>
                  <a:schemeClr val="tx1">
                    <a:lumMod val="50000"/>
                    <a:lumOff val="50000"/>
                  </a:schemeClr>
                </a:solidFill>
              </a:rPr>
              <a:pPr algn="r">
                <a:lnSpc>
                  <a:spcPts val="1615"/>
                </a:lnSpc>
              </a:pPr>
              <a:t>‹#›</a:t>
            </a:fld>
            <a:endParaRPr lang="en-US" sz="1200" dirty="0">
              <a:solidFill>
                <a:schemeClr val="tx1">
                  <a:lumMod val="50000"/>
                  <a:lumOff val="50000"/>
                </a:schemeClr>
              </a:solidFill>
            </a:endParaRPr>
          </a:p>
        </p:txBody>
      </p:sp>
      <p:sp>
        <p:nvSpPr>
          <p:cNvPr id="6" name="Rectangle 5"/>
          <p:cNvSpPr/>
          <p:nvPr userDrawn="1"/>
        </p:nvSpPr>
        <p:spPr>
          <a:xfrm>
            <a:off x="0" y="0"/>
            <a:ext cx="9144000" cy="1210235"/>
          </a:xfrm>
          <a:prstGeom prst="rect">
            <a:avLst/>
          </a:prstGeom>
          <a:solidFill>
            <a:schemeClr val="accent2"/>
          </a:solidFill>
          <a:ln w="63500">
            <a:noFill/>
          </a:ln>
          <a:effectLst/>
        </p:spPr>
        <p:style>
          <a:lnRef idx="1">
            <a:schemeClr val="accent1"/>
          </a:lnRef>
          <a:fillRef idx="3">
            <a:schemeClr val="accent1"/>
          </a:fillRef>
          <a:effectRef idx="2">
            <a:schemeClr val="accent1"/>
          </a:effectRef>
          <a:fontRef idx="minor">
            <a:schemeClr val="lt1"/>
          </a:fontRef>
        </p:style>
        <p:txBody>
          <a:bodyPr lIns="82058" tIns="41029" rIns="82058" bIns="41029" rtlCol="0" anchor="ctr"/>
          <a:lstStyle/>
          <a:p>
            <a:pPr algn="ctr"/>
            <a:endParaRPr lang="en-US" dirty="0"/>
          </a:p>
        </p:txBody>
      </p:sp>
      <p:sp>
        <p:nvSpPr>
          <p:cNvPr id="7" name="Title 1"/>
          <p:cNvSpPr>
            <a:spLocks noGrp="1"/>
          </p:cNvSpPr>
          <p:nvPr>
            <p:ph type="title" hasCustomPrompt="1"/>
          </p:nvPr>
        </p:nvSpPr>
        <p:spPr>
          <a:xfrm>
            <a:off x="207818" y="268941"/>
            <a:ext cx="6026728" cy="739588"/>
          </a:xfrm>
          <a:prstGeom prst="rect">
            <a:avLst/>
          </a:prstGeom>
        </p:spPr>
        <p:txBody>
          <a:bodyPr lIns="0" tIns="0" rIns="0" bIns="0" anchor="ctr"/>
          <a:lstStyle>
            <a:lvl1pPr algn="l">
              <a:lnSpc>
                <a:spcPct val="100000"/>
              </a:lnSpc>
              <a:spcBef>
                <a:spcPts val="538"/>
              </a:spcBef>
              <a:defRPr lang="en-US" sz="3600" kern="1200" baseline="0" dirty="0">
                <a:solidFill>
                  <a:schemeClr val="bg1"/>
                </a:solidFill>
                <a:latin typeface="+mn-lt"/>
                <a:ea typeface="+mn-ea"/>
                <a:cs typeface="+mn-cs"/>
              </a:defRPr>
            </a:lvl1pPr>
          </a:lstStyle>
          <a:p>
            <a:pPr lvl="0"/>
            <a:r>
              <a:rPr lang="en-US" dirty="0" smtClean="0"/>
              <a:t>Click here to add a title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488630" y="348623"/>
            <a:ext cx="2516825" cy="512989"/>
          </a:xfrm>
          <a:prstGeom prst="rect">
            <a:avLst/>
          </a:prstGeom>
        </p:spPr>
      </p:pic>
      <p:sp>
        <p:nvSpPr>
          <p:cNvPr id="9" name="Content Placeholder 17"/>
          <p:cNvSpPr>
            <a:spLocks noGrp="1"/>
          </p:cNvSpPr>
          <p:nvPr>
            <p:ph sz="quarter" idx="12"/>
          </p:nvPr>
        </p:nvSpPr>
        <p:spPr>
          <a:xfrm>
            <a:off x="243177" y="1546412"/>
            <a:ext cx="8657647" cy="4303059"/>
          </a:xfrm>
          <a:prstGeom prst="rect">
            <a:avLst/>
          </a:prstGeom>
        </p:spPr>
        <p:txBody>
          <a:bodyPr/>
          <a:lstStyle>
            <a:lvl1pPr>
              <a:lnSpc>
                <a:spcPct val="100000"/>
              </a:lnSpc>
              <a:spcBef>
                <a:spcPts val="538"/>
              </a:spcBef>
              <a:spcAft>
                <a:spcPts val="538"/>
              </a:spcAft>
              <a:defRPr sz="2200"/>
            </a:lvl1pPr>
            <a:lvl2pPr>
              <a:lnSpc>
                <a:spcPct val="100000"/>
              </a:lnSpc>
              <a:spcBef>
                <a:spcPts val="538"/>
              </a:spcBef>
              <a:spcAft>
                <a:spcPts val="538"/>
              </a:spcAft>
              <a:buClr>
                <a:schemeClr val="accent2"/>
              </a:buClr>
              <a:defRPr sz="2000"/>
            </a:lvl2pPr>
            <a:lvl3pPr>
              <a:lnSpc>
                <a:spcPct val="100000"/>
              </a:lnSpc>
              <a:spcBef>
                <a:spcPts val="538"/>
              </a:spcBef>
              <a:spcAft>
                <a:spcPts val="538"/>
              </a:spcAft>
              <a:buClr>
                <a:schemeClr val="accent2"/>
              </a:buClr>
              <a:defRPr sz="1800"/>
            </a:lvl3pPr>
            <a:lvl4pPr>
              <a:lnSpc>
                <a:spcPct val="100000"/>
              </a:lnSpc>
              <a:spcBef>
                <a:spcPts val="538"/>
              </a:spcBef>
              <a:spcAft>
                <a:spcPts val="538"/>
              </a:spcAft>
              <a:buClr>
                <a:schemeClr val="accent2"/>
              </a:buClr>
              <a:defRPr sz="1600"/>
            </a:lvl4pPr>
            <a:lvl5pPr>
              <a:lnSpc>
                <a:spcPct val="100000"/>
              </a:lnSpc>
              <a:spcBef>
                <a:spcPts val="538"/>
              </a:spcBef>
              <a:spcAft>
                <a:spcPts val="538"/>
              </a:spcAft>
              <a:buClr>
                <a:schemeClr val="accent2"/>
              </a:buCl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a:p>
        </p:txBody>
      </p:sp>
    </p:spTree>
    <p:extLst>
      <p:ext uri="{BB962C8B-B14F-4D97-AF65-F5344CB8AC3E}">
        <p14:creationId xmlns:p14="http://schemas.microsoft.com/office/powerpoint/2010/main" xmlns="" val="35974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a:t>
            </a:fld>
            <a:endParaRPr lang="en-US" dirty="0"/>
          </a:p>
        </p:txBody>
      </p:sp>
      <p:pic>
        <p:nvPicPr>
          <p:cNvPr id="7" name="Picture 2" descr="C:\Users\annette.vankirk\AppData\Local\Microsoft\Windows\Temporary Internet Files\Content.IE5\UHZ2I7EK\MC900115855[1].gif"/>
          <p:cNvPicPr>
            <a:picLocks noChangeAspect="1" noChangeArrowheads="1"/>
          </p:cNvPicPr>
          <p:nvPr userDrawn="1"/>
        </p:nvPicPr>
        <p:blipFill>
          <a:blip r:embed="rId2" cstate="print">
            <a:extLst>
              <a:ext uri="{28A0092B-C50C-407E-A947-70E740481C1C}">
                <a14:useLocalDpi xmlns:a14="http://schemas.microsoft.com/office/drawing/2010/main" xmlns=""/>
              </a:ext>
            </a:extLst>
          </a:blip>
          <a:srcRect/>
          <a:stretch>
            <a:fillRect/>
          </a:stretch>
        </p:blipFill>
        <p:spPr bwMode="auto">
          <a:xfrm>
            <a:off x="457200" y="1371600"/>
            <a:ext cx="8229600" cy="13716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Date Placeholder 4"/>
          <p:cNvSpPr>
            <a:spLocks noGrp="1"/>
          </p:cNvSpPr>
          <p:nvPr>
            <p:ph type="dt" sz="half" idx="10"/>
          </p:nvPr>
        </p:nvSpPr>
        <p:spPr>
          <a:xfrm>
            <a:off x="457200" y="6356350"/>
            <a:ext cx="2133600" cy="365125"/>
          </a:xfrm>
        </p:spPr>
        <p:txBody>
          <a:bodyPr/>
          <a:lstStyle/>
          <a:p>
            <a:r>
              <a:rPr lang="en-US" dirty="0" smtClean="0"/>
              <a:t>Insert Company Logo Here</a:t>
            </a:r>
            <a:endParaRPr lang="en-US" dirty="0"/>
          </a:p>
        </p:txBody>
      </p:sp>
      <p:sp>
        <p:nvSpPr>
          <p:cNvPr id="9"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Tree>
    <p:extLst>
      <p:ext uri="{BB962C8B-B14F-4D97-AF65-F5344CB8AC3E}">
        <p14:creationId xmlns:p14="http://schemas.microsoft.com/office/powerpoint/2010/main" xmlns="" val="272235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7" name="Picture 2" descr="C:\Users\annette.vankirk\AppData\Local\Microsoft\Windows\Temporary Internet Files\Content.IE5\UHZ2I7EK\MC900115855[1].gif"/>
          <p:cNvPicPr>
            <a:picLocks noChangeAspect="1" noChangeArrowheads="1"/>
          </p:cNvPicPr>
          <p:nvPr userDrawn="1"/>
        </p:nvPicPr>
        <p:blipFill>
          <a:blip r:embed="rId2" cstate="print">
            <a:extLst>
              <a:ext uri="{28A0092B-C50C-407E-A947-70E740481C1C}">
                <a14:useLocalDpi xmlns:a14="http://schemas.microsoft.com/office/drawing/2010/main" xmlns=""/>
              </a:ext>
            </a:extLst>
          </a:blip>
          <a:srcRect/>
          <a:stretch>
            <a:fillRect/>
          </a:stretch>
        </p:blipFill>
        <p:spPr bwMode="auto">
          <a:xfrm>
            <a:off x="685800" y="4358640"/>
            <a:ext cx="7848600" cy="1308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1414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dirty="0" smtClean="0"/>
              <a:t>Insert Company Logo Here</a:t>
            </a:r>
            <a:endParaRPr lang="en-US" dirty="0"/>
          </a:p>
        </p:txBody>
      </p:sp>
      <p:sp>
        <p:nvSpPr>
          <p:cNvPr id="6" name="Footer Placeholder 5"/>
          <p:cNvSpPr>
            <a:spLocks noGrp="1"/>
          </p:cNvSpPr>
          <p:nvPr>
            <p:ph type="ftr" sz="quarter" idx="11"/>
          </p:nvPr>
        </p:nvSpPr>
        <p:spPr/>
        <p:txBody>
          <a:bodyPr/>
          <a:lstStyle/>
          <a:p>
            <a:fld id="{FC7ECF7D-CB0D-4FDB-902B-9E5CD56B2F3F}" type="datetime1">
              <a:rPr lang="en-US" smtClean="0"/>
              <a:pPr/>
              <a:t>5/24/2016</a:t>
            </a:fld>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pic>
        <p:nvPicPr>
          <p:cNvPr id="1026" name="Picture 2" descr="C:\Users\annette.vankirk\AppData\Local\Microsoft\Windows\Temporary Internet Files\Content.IE5\UHZ2I7EK\MC900115855[1].gif"/>
          <p:cNvPicPr>
            <a:picLocks noChangeAspect="1" noChangeArrowheads="1"/>
          </p:cNvPicPr>
          <p:nvPr userDrawn="1"/>
        </p:nvPicPr>
        <p:blipFill>
          <a:blip r:embed="rId2" cstate="print">
            <a:extLst>
              <a:ext uri="{28A0092B-C50C-407E-A947-70E740481C1C}">
                <a14:useLocalDpi xmlns:a14="http://schemas.microsoft.com/office/drawing/2010/main" xmlns=""/>
              </a:ext>
            </a:extLst>
          </a:blip>
          <a:srcRect/>
          <a:stretch>
            <a:fillRect/>
          </a:stretch>
        </p:blipFill>
        <p:spPr bwMode="auto">
          <a:xfrm>
            <a:off x="457200" y="1371600"/>
            <a:ext cx="8229600" cy="1371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39675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B19053D-4B37-4D7B-8ABF-990319F02EEF}" type="slidenum">
              <a:rPr lang="en-US" smtClean="0"/>
              <a:pPr/>
              <a:t>‹#›</a:t>
            </a:fld>
            <a:endParaRPr lang="en-US" dirty="0"/>
          </a:p>
        </p:txBody>
      </p:sp>
      <p:pic>
        <p:nvPicPr>
          <p:cNvPr id="10" name="Picture 2" descr="C:\Users\annette.vankirk\AppData\Local\Microsoft\Windows\Temporary Internet Files\Content.IE5\UHZ2I7EK\MC900115855[1].gif"/>
          <p:cNvPicPr>
            <a:picLocks noChangeAspect="1" noChangeArrowheads="1"/>
          </p:cNvPicPr>
          <p:nvPr userDrawn="1"/>
        </p:nvPicPr>
        <p:blipFill>
          <a:blip r:embed="rId2" cstate="print">
            <a:extLst>
              <a:ext uri="{28A0092B-C50C-407E-A947-70E740481C1C}">
                <a14:useLocalDpi xmlns:a14="http://schemas.microsoft.com/office/drawing/2010/main" xmlns=""/>
              </a:ext>
            </a:extLst>
          </a:blip>
          <a:srcRect/>
          <a:stretch>
            <a:fillRect/>
          </a:stretch>
        </p:blipFill>
        <p:spPr bwMode="auto">
          <a:xfrm>
            <a:off x="457200" y="1371600"/>
            <a:ext cx="8229600" cy="137160"/>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Date Placeholder 4"/>
          <p:cNvSpPr>
            <a:spLocks noGrp="1"/>
          </p:cNvSpPr>
          <p:nvPr>
            <p:ph type="dt" sz="half" idx="10"/>
          </p:nvPr>
        </p:nvSpPr>
        <p:spPr>
          <a:xfrm>
            <a:off x="457200" y="6356350"/>
            <a:ext cx="2133600" cy="365125"/>
          </a:xfrm>
        </p:spPr>
        <p:txBody>
          <a:bodyPr/>
          <a:lstStyle/>
          <a:p>
            <a:r>
              <a:rPr lang="en-US" dirty="0" smtClean="0"/>
              <a:t>Insert Company Logo Here</a:t>
            </a:r>
            <a:endParaRPr lang="en-US" dirty="0"/>
          </a:p>
        </p:txBody>
      </p:sp>
      <p:sp>
        <p:nvSpPr>
          <p:cNvPr id="13"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Tree>
    <p:extLst>
      <p:ext uri="{BB962C8B-B14F-4D97-AF65-F5344CB8AC3E}">
        <p14:creationId xmlns:p14="http://schemas.microsoft.com/office/powerpoint/2010/main" xmlns="" val="1084433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DFD299-E27D-455F-9667-E019E6CEA2DD}" type="datetime1">
              <a:rPr lang="en-US" smtClean="0"/>
              <a:pPr/>
              <a:t>5/24/2016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19053D-4B37-4D7B-8ABF-990319F02EEF}" type="slidenum">
              <a:rPr lang="en-US" smtClean="0"/>
              <a:pPr/>
              <a:t>‹#›</a:t>
            </a:fld>
            <a:endParaRPr lang="en-US" dirty="0"/>
          </a:p>
        </p:txBody>
      </p:sp>
      <p:pic>
        <p:nvPicPr>
          <p:cNvPr id="6" name="Picture 2" descr="C:\Users\annette.vankirk\AppData\Local\Microsoft\Windows\Temporary Internet Files\Content.IE5\UHZ2I7EK\MC900115855[1].gif"/>
          <p:cNvPicPr>
            <a:picLocks noChangeAspect="1" noChangeArrowheads="1"/>
          </p:cNvPicPr>
          <p:nvPr userDrawn="1"/>
        </p:nvPicPr>
        <p:blipFill>
          <a:blip r:embed="rId2" cstate="print">
            <a:extLst>
              <a:ext uri="{28A0092B-C50C-407E-A947-70E740481C1C}">
                <a14:useLocalDpi xmlns:a14="http://schemas.microsoft.com/office/drawing/2010/main" xmlns=""/>
              </a:ext>
            </a:extLst>
          </a:blip>
          <a:srcRect/>
          <a:stretch>
            <a:fillRect/>
          </a:stretch>
        </p:blipFill>
        <p:spPr bwMode="auto">
          <a:xfrm>
            <a:off x="457200" y="1371600"/>
            <a:ext cx="8229600" cy="1371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6430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AA9CB-1752-48C5-8105-E376DCE212C0}" type="datetime1">
              <a:rPr lang="en-US" smtClean="0"/>
              <a:pPr/>
              <a:t>5/24/2016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xmlns="" val="412478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F1C62-8F5A-4581-84EA-8C88B3391AE6}" type="datetime1">
              <a:rPr lang="en-US" smtClean="0"/>
              <a:pPr/>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xmlns="" val="386950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A98DDE-8CD0-4E97-98D0-8F413940748F}" type="datetime1">
              <a:rPr lang="en-US" smtClean="0"/>
              <a:pPr/>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19053D-4B37-4D7B-8ABF-990319F02EEF}" type="slidenum">
              <a:rPr lang="en-US" smtClean="0"/>
              <a:pPr/>
              <a:t>‹#›</a:t>
            </a:fld>
            <a:endParaRPr lang="en-US" dirty="0"/>
          </a:p>
        </p:txBody>
      </p:sp>
    </p:spTree>
    <p:extLst>
      <p:ext uri="{BB962C8B-B14F-4D97-AF65-F5344CB8AC3E}">
        <p14:creationId xmlns:p14="http://schemas.microsoft.com/office/powerpoint/2010/main" xmlns="" val="1854462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Insert Company Logo Here</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4BB6B48-E8B6-492E-B5F2-B7A73A7469AD}" type="datetime1">
              <a:rPr lang="en-US" smtClean="0"/>
              <a:pPr/>
              <a:t>5/24/2016</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9053D-4B37-4D7B-8ABF-990319F02EEF}" type="slidenum">
              <a:rPr lang="en-US" smtClean="0"/>
              <a:pPr/>
              <a:t>‹#›</a:t>
            </a:fld>
            <a:endParaRPr lang="en-US" dirty="0"/>
          </a:p>
        </p:txBody>
      </p:sp>
    </p:spTree>
    <p:extLst>
      <p:ext uri="{BB962C8B-B14F-4D97-AF65-F5344CB8AC3E}">
        <p14:creationId xmlns:p14="http://schemas.microsoft.com/office/powerpoint/2010/main" xmlns="" val="364955679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reversemortgage.org/" TargetMode="External"/><Relationship Id="rId2" Type="http://schemas.openxmlformats.org/officeDocument/2006/relationships/hyperlink" Target="http://ncoa.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mailto:robert@universitymortgag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mn-lt"/>
              </a:rPr>
              <a:t>Introduction to Reverse Mortgages FOR THE CONSUMER</a:t>
            </a:r>
            <a:endParaRPr lang="en-US" dirty="0">
              <a:latin typeface="+mn-lt"/>
            </a:endParaRPr>
          </a:p>
        </p:txBody>
      </p:sp>
      <p:sp>
        <p:nvSpPr>
          <p:cNvPr id="5" name="Text Placeholder 4"/>
          <p:cNvSpPr>
            <a:spLocks noGrp="1"/>
          </p:cNvSpPr>
          <p:nvPr>
            <p:ph type="body" idx="1"/>
          </p:nvPr>
        </p:nvSpPr>
        <p:spPr/>
        <p:txBody>
          <a:bodyPr/>
          <a:lstStyle/>
          <a:p>
            <a:r>
              <a:rPr lang="en-US" dirty="0" smtClean="0"/>
              <a:t>UNIVERSITY MORTGAGE CORPORATION</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2133600" y="609600"/>
            <a:ext cx="4648200" cy="310035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xmlns="" val="3014820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Consider</a:t>
            </a:r>
            <a:endParaRPr lang="en-US" dirty="0"/>
          </a:p>
        </p:txBody>
      </p:sp>
      <p:sp>
        <p:nvSpPr>
          <p:cNvPr id="3" name="Content Placeholder 2"/>
          <p:cNvSpPr>
            <a:spLocks noGrp="1"/>
          </p:cNvSpPr>
          <p:nvPr>
            <p:ph sz="half" idx="1"/>
          </p:nvPr>
        </p:nvSpPr>
        <p:spPr>
          <a:xfrm>
            <a:off x="457200" y="1600200"/>
            <a:ext cx="5943600" cy="4525963"/>
          </a:xfrm>
        </p:spPr>
        <p:txBody>
          <a:bodyPr>
            <a:normAutofit/>
          </a:bodyPr>
          <a:lstStyle/>
          <a:p>
            <a:r>
              <a:rPr lang="en-US" dirty="0" smtClean="0"/>
              <a:t>Prepare for counseling meeting</a:t>
            </a:r>
          </a:p>
          <a:p>
            <a:r>
              <a:rPr lang="en-US" dirty="0" smtClean="0"/>
              <a:t>Continue keeping property taxes and homeowners insurance current</a:t>
            </a:r>
          </a:p>
          <a:p>
            <a:r>
              <a:rPr lang="en-US" dirty="0" smtClean="0"/>
              <a:t>Home value, owner age(s), and current interest rate determine eligible amount to borrow</a:t>
            </a:r>
          </a:p>
          <a:p>
            <a:endParaRPr lang="en-US" dirty="0" smtClean="0"/>
          </a:p>
          <a:p>
            <a:endParaRPr lang="en-US" dirty="0" smtClean="0"/>
          </a:p>
          <a:p>
            <a:endParaRPr lang="en-US"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400800" y="2286000"/>
            <a:ext cx="2490216" cy="3048000"/>
          </a:xfrm>
        </p:spPr>
      </p:pic>
    </p:spTree>
    <p:extLst>
      <p:ext uri="{BB962C8B-B14F-4D97-AF65-F5344CB8AC3E}">
        <p14:creationId xmlns:p14="http://schemas.microsoft.com/office/powerpoint/2010/main" xmlns="" val="3915249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5" name="Content Placeholder 4"/>
          <p:cNvSpPr txBox="1">
            <a:spLocks noGrp="1"/>
          </p:cNvSpPr>
          <p:nvPr>
            <p:ph idx="1"/>
          </p:nvPr>
        </p:nvSpPr>
        <p:spPr>
          <a:xfrm>
            <a:off x="838200" y="1676400"/>
            <a:ext cx="6858000" cy="830997"/>
          </a:xfrm>
          <a:prstGeom prst="rect">
            <a:avLst/>
          </a:prstGeom>
          <a:noFill/>
        </p:spPr>
        <p:txBody>
          <a:bodyPr wrap="square" rtlCol="0">
            <a:spAutoFit/>
          </a:bodyPr>
          <a:lstStyle/>
          <a:p>
            <a:pPr marL="0" indent="0" algn="ctr">
              <a:buNone/>
            </a:pPr>
            <a:r>
              <a:rPr lang="en-US" sz="2400" b="1" dirty="0" smtClean="0">
                <a:ea typeface="Verdana" pitchFamily="34" charset="0"/>
                <a:cs typeface="Verdana" pitchFamily="34" charset="0"/>
              </a:rPr>
              <a:t>Will I still have an estate that I can leave to my heirs?</a:t>
            </a:r>
            <a:endParaRPr lang="en-US" sz="2400" dirty="0" smtClean="0">
              <a:ea typeface="Verdana" pitchFamily="34" charset="0"/>
              <a:cs typeface="Verdana" pitchFamily="34" charset="0"/>
            </a:endParaRPr>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xmlns=""/>
              </a:ext>
            </a:extLst>
          </a:blip>
          <a:stretch>
            <a:fillRect/>
          </a:stretch>
        </p:blipFill>
        <p:spPr bwMode="auto">
          <a:xfrm>
            <a:off x="533400" y="2921000"/>
            <a:ext cx="3881179" cy="2590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7" name="Content Placeholder 3"/>
          <p:cNvSpPr txBox="1">
            <a:spLocks/>
          </p:cNvSpPr>
          <p:nvPr/>
        </p:nvSpPr>
        <p:spPr>
          <a:xfrm>
            <a:off x="4648200" y="2895600"/>
            <a:ext cx="3962400" cy="3276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smtClean="0"/>
              <a:t>When the loan is due, the estate will repay the cash they received from the reverse mortgage, plus interest and any other fees, to the lender. The remaining equity in the home, if any, belongs to the borrower or to their heirs.</a:t>
            </a:r>
          </a:p>
          <a:p>
            <a:pPr marL="0" indent="0">
              <a:buNone/>
            </a:pPr>
            <a:r>
              <a:rPr lang="en-US" sz="1600" dirty="0"/>
              <a:t>T</a:t>
            </a:r>
            <a:r>
              <a:rPr lang="en-US" sz="1600" dirty="0" smtClean="0"/>
              <a:t>he more you borrow and the longer you stay in the loan, the less equity your estate can typically expect to receive.</a:t>
            </a:r>
          </a:p>
          <a:p>
            <a:pPr marL="0" indent="0">
              <a:buNone/>
            </a:pPr>
            <a:r>
              <a:rPr lang="en-US" sz="1600" dirty="0" smtClean="0"/>
              <a:t>Factors that determine future equity include; future interest rate (+/-), home appreciation (+/-), consumer spending, longevity in the loan.</a:t>
            </a:r>
            <a:endParaRPr lang="en-US" sz="1600" dirty="0"/>
          </a:p>
        </p:txBody>
      </p:sp>
    </p:spTree>
    <p:extLst>
      <p:ext uri="{BB962C8B-B14F-4D97-AF65-F5344CB8AC3E}">
        <p14:creationId xmlns:p14="http://schemas.microsoft.com/office/powerpoint/2010/main" xmlns="" val="3168326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Frequently Asked Questions</a:t>
            </a:r>
            <a:br>
              <a:rPr lang="en-US" dirty="0" smtClean="0"/>
            </a:br>
            <a:endParaRPr lang="en-US" dirty="0"/>
          </a:p>
        </p:txBody>
      </p:sp>
      <p:sp>
        <p:nvSpPr>
          <p:cNvPr id="3" name="Content Placeholder 2"/>
          <p:cNvSpPr>
            <a:spLocks noGrp="1"/>
          </p:cNvSpPr>
          <p:nvPr>
            <p:ph sz="quarter" idx="4294967295"/>
          </p:nvPr>
        </p:nvSpPr>
        <p:spPr>
          <a:xfrm>
            <a:off x="533400" y="1676400"/>
            <a:ext cx="8127134" cy="4075113"/>
          </a:xfrm>
        </p:spPr>
        <p:txBody>
          <a:bodyPr>
            <a:noAutofit/>
          </a:bodyPr>
          <a:lstStyle/>
          <a:p>
            <a:pPr marL="0" indent="0" algn="ctr">
              <a:buNone/>
            </a:pPr>
            <a:r>
              <a:rPr lang="en-US" sz="2000" b="1" dirty="0"/>
              <a:t>When does the loan become due and payable</a:t>
            </a:r>
            <a:r>
              <a:rPr lang="en-US" sz="2000" b="1" dirty="0" smtClean="0"/>
              <a:t>?</a:t>
            </a:r>
          </a:p>
          <a:p>
            <a:pPr algn="ctr"/>
            <a:endParaRPr lang="en-US" sz="2000" b="1" dirty="0"/>
          </a:p>
          <a:p>
            <a:pPr marL="0" indent="0">
              <a:buNone/>
            </a:pPr>
            <a:r>
              <a:rPr lang="en-US" sz="2000" dirty="0"/>
              <a:t>A HECM loan must be repaid in full when the last remaining borrower permanently vacates the residence. The loan also becomes due and payable if</a:t>
            </a:r>
            <a:r>
              <a:rPr lang="en-US" sz="2000" dirty="0" smtClean="0"/>
              <a:t>:</a:t>
            </a:r>
            <a:endParaRPr lang="en-US" sz="2000" dirty="0"/>
          </a:p>
          <a:p>
            <a:r>
              <a:rPr lang="en-US" sz="2000" dirty="0"/>
              <a:t>Borrowers did not pay property taxes or hazard insurance or violate other obligations. </a:t>
            </a:r>
          </a:p>
          <a:p>
            <a:r>
              <a:rPr lang="en-US" sz="2000" dirty="0"/>
              <a:t>Borrowers permanently move to a new principal residence. </a:t>
            </a:r>
          </a:p>
          <a:p>
            <a:r>
              <a:rPr lang="en-US" sz="2000" dirty="0"/>
              <a:t>The last borrower fails to live in the home for 12 months in a </a:t>
            </a:r>
            <a:r>
              <a:rPr lang="en-US" sz="2000" dirty="0" smtClean="0"/>
              <a:t>row</a:t>
            </a:r>
            <a:r>
              <a:rPr lang="en-US" sz="2000" dirty="0"/>
              <a:t> </a:t>
            </a:r>
            <a:r>
              <a:rPr lang="en-US" sz="2000" dirty="0" smtClean="0"/>
              <a:t>(for example, the borrower has a 12-month or longer stay in a nursing home).</a:t>
            </a:r>
          </a:p>
          <a:p>
            <a:r>
              <a:rPr lang="en-US" sz="2000" dirty="0" smtClean="0"/>
              <a:t>The </a:t>
            </a:r>
            <a:r>
              <a:rPr lang="en-US" sz="2000" dirty="0"/>
              <a:t>borrowers allow the property to deteriorate and do not make necessary repairs</a:t>
            </a:r>
            <a:r>
              <a:rPr lang="en-US" sz="2000" dirty="0" smtClean="0"/>
              <a:t>.</a:t>
            </a:r>
            <a:endParaRPr lang="en-US" sz="2000" dirty="0"/>
          </a:p>
        </p:txBody>
      </p:sp>
    </p:spTree>
    <p:extLst>
      <p:ext uri="{BB962C8B-B14F-4D97-AF65-F5344CB8AC3E}">
        <p14:creationId xmlns:p14="http://schemas.microsoft.com/office/powerpoint/2010/main" xmlns="" val="2892713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5" name="Content Placeholder 4"/>
          <p:cNvSpPr txBox="1">
            <a:spLocks noGrp="1"/>
          </p:cNvSpPr>
          <p:nvPr>
            <p:ph idx="1"/>
          </p:nvPr>
        </p:nvSpPr>
        <p:spPr>
          <a:xfrm>
            <a:off x="838200" y="1676400"/>
            <a:ext cx="6858000" cy="461665"/>
          </a:xfrm>
          <a:prstGeom prst="rect">
            <a:avLst/>
          </a:prstGeom>
          <a:noFill/>
        </p:spPr>
        <p:txBody>
          <a:bodyPr wrap="square" rtlCol="0">
            <a:spAutoFit/>
          </a:bodyPr>
          <a:lstStyle/>
          <a:p>
            <a:pPr marL="0" indent="0" algn="ctr">
              <a:buNone/>
            </a:pPr>
            <a:r>
              <a:rPr lang="en-US" sz="2400" b="1" dirty="0" smtClean="0">
                <a:ea typeface="Verdana" pitchFamily="34" charset="0"/>
                <a:cs typeface="Verdana" pitchFamily="34" charset="0"/>
              </a:rPr>
              <a:t>Can the homeowner be forced out of their home?</a:t>
            </a:r>
            <a:endParaRPr lang="en-US" sz="2400" dirty="0" smtClean="0">
              <a:ea typeface="Verdana" pitchFamily="34" charset="0"/>
              <a:cs typeface="Verdana" pitchFamily="34" charset="0"/>
            </a:endParaRPr>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688972" y="2921000"/>
            <a:ext cx="3570034" cy="2590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
        <p:nvSpPr>
          <p:cNvPr id="7" name="Content Placeholder 3"/>
          <p:cNvSpPr txBox="1">
            <a:spLocks/>
          </p:cNvSpPr>
          <p:nvPr/>
        </p:nvSpPr>
        <p:spPr>
          <a:xfrm>
            <a:off x="4648200" y="2438400"/>
            <a:ext cx="3962400" cy="3124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t>The FHA reverse mortgage loan exists to help homeowners stay in their home.  However, the homeowner must reside in the home as their primary residence, pay property taxes and homeowners insurance, and maintain the home.  Failure to do so may require the servicer to initiate foreclosure proceedings, per HUD guidelines.</a:t>
            </a:r>
            <a:endParaRPr lang="en-US" sz="2000" dirty="0"/>
          </a:p>
        </p:txBody>
      </p:sp>
    </p:spTree>
    <p:extLst>
      <p:ext uri="{BB962C8B-B14F-4D97-AF65-F5344CB8AC3E}">
        <p14:creationId xmlns:p14="http://schemas.microsoft.com/office/powerpoint/2010/main" xmlns="" val="3162465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National Council on Aging (NCOA), </a:t>
            </a:r>
            <a:r>
              <a:rPr lang="en-US" dirty="0" smtClean="0">
                <a:hlinkClick r:id="rId2"/>
              </a:rPr>
              <a:t>http://www.ncoa.org</a:t>
            </a:r>
            <a:endParaRPr lang="en-US" dirty="0" smtClean="0"/>
          </a:p>
          <a:p>
            <a:endParaRPr lang="en-US" dirty="0" smtClean="0"/>
          </a:p>
          <a:p>
            <a:r>
              <a:rPr lang="en-US" dirty="0" smtClean="0"/>
              <a:t>National Reverse Mortgage Lender’s Association, </a:t>
            </a:r>
            <a:r>
              <a:rPr lang="en-US" dirty="0" smtClean="0">
                <a:hlinkClick r:id="rId3"/>
              </a:rPr>
              <a:t>http://www.reversemortgage.org</a:t>
            </a:r>
            <a:endParaRPr lang="en-US" dirty="0" smtClean="0"/>
          </a:p>
          <a:p>
            <a:endParaRPr lang="en-US" dirty="0" smtClean="0"/>
          </a:p>
          <a:p>
            <a:endParaRPr lang="en-US" dirty="0"/>
          </a:p>
        </p:txBody>
      </p:sp>
    </p:spTree>
    <p:extLst>
      <p:ext uri="{BB962C8B-B14F-4D97-AF65-F5344CB8AC3E}">
        <p14:creationId xmlns:p14="http://schemas.microsoft.com/office/powerpoint/2010/main" xmlns="" val="623940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9" name="Content Placeholder 8"/>
          <p:cNvSpPr>
            <a:spLocks noGrp="1"/>
          </p:cNvSpPr>
          <p:nvPr>
            <p:ph idx="1"/>
          </p:nvPr>
        </p:nvSpPr>
        <p:spPr/>
        <p:txBody>
          <a:bodyPr/>
          <a:lstStyle/>
          <a:p>
            <a:pPr algn="ctr">
              <a:buNone/>
            </a:pPr>
            <a:r>
              <a:rPr lang="en-US" dirty="0" smtClean="0"/>
              <a:t>Robert Cardoza, Broker</a:t>
            </a:r>
          </a:p>
          <a:p>
            <a:pPr algn="ctr">
              <a:buNone/>
            </a:pPr>
            <a:r>
              <a:rPr lang="en-US" dirty="0" smtClean="0"/>
              <a:t>University Mortgage Corporation</a:t>
            </a:r>
          </a:p>
          <a:p>
            <a:pPr algn="ctr">
              <a:buNone/>
            </a:pPr>
            <a:r>
              <a:rPr lang="en-US" dirty="0" smtClean="0"/>
              <a:t>(408) 410-2145</a:t>
            </a:r>
          </a:p>
          <a:p>
            <a:pPr algn="ctr">
              <a:buNone/>
            </a:pPr>
            <a:r>
              <a:rPr lang="en-US" dirty="0" smtClean="0">
                <a:hlinkClick r:id="rId2"/>
              </a:rPr>
              <a:t>robert@universitymortgage.com</a:t>
            </a:r>
            <a:endParaRPr lang="en-US" dirty="0" smtClean="0"/>
          </a:p>
          <a:p>
            <a:pPr algn="ctr">
              <a:buNone/>
            </a:pPr>
            <a:r>
              <a:rPr lang="en-US" dirty="0" smtClean="0"/>
              <a:t>www.universitymortgage.com</a:t>
            </a:r>
          </a:p>
          <a:p>
            <a:pPr algn="ctr">
              <a:buNone/>
            </a:pPr>
            <a:endParaRPr lang="en-US" dirty="0" smtClean="0"/>
          </a:p>
          <a:p>
            <a:pPr algn="ctr">
              <a:buNone/>
            </a:pPr>
            <a:endParaRPr lang="en-US" dirty="0" smtClean="0"/>
          </a:p>
          <a:p>
            <a:pPr algn="ctr">
              <a:buNone/>
            </a:pPr>
            <a:endParaRPr lang="en-US" dirty="0" smtClean="0"/>
          </a:p>
          <a:p>
            <a:pPr algn="ctr">
              <a:buNone/>
            </a:pPr>
            <a:endParaRPr lang="en-US" dirty="0"/>
          </a:p>
        </p:txBody>
      </p:sp>
      <p:pic>
        <p:nvPicPr>
          <p:cNvPr id="2054" name="Picture 6" descr="\\NEWUMCSERVER\Shared\UMC Master Docs &amp; forms\UMC Artwork\card Logo.jpg"/>
          <p:cNvPicPr>
            <a:picLocks noChangeAspect="1" noChangeArrowheads="1"/>
          </p:cNvPicPr>
          <p:nvPr/>
        </p:nvPicPr>
        <p:blipFill>
          <a:blip r:embed="rId3" cstate="print"/>
          <a:srcRect/>
          <a:stretch>
            <a:fillRect/>
          </a:stretch>
        </p:blipFill>
        <p:spPr bwMode="auto">
          <a:xfrm>
            <a:off x="4267200" y="4800600"/>
            <a:ext cx="834390" cy="1029843"/>
          </a:xfrm>
          <a:prstGeom prst="rect">
            <a:avLst/>
          </a:prstGeom>
          <a:noFill/>
        </p:spPr>
      </p:pic>
    </p:spTree>
    <p:extLst>
      <p:ext uri="{BB962C8B-B14F-4D97-AF65-F5344CB8AC3E}">
        <p14:creationId xmlns:p14="http://schemas.microsoft.com/office/powerpoint/2010/main" xmlns="" val="1521118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4" name="Content Placeholder 3"/>
          <p:cNvSpPr>
            <a:spLocks noGrp="1"/>
          </p:cNvSpPr>
          <p:nvPr>
            <p:ph idx="1"/>
          </p:nvPr>
        </p:nvSpPr>
        <p:spPr/>
        <p:txBody>
          <a:bodyPr>
            <a:normAutofit/>
          </a:bodyPr>
          <a:lstStyle/>
          <a:p>
            <a:r>
              <a:rPr lang="en-US" dirty="0" smtClean="0"/>
              <a:t>What is a Reverse Mortgage?</a:t>
            </a:r>
          </a:p>
          <a:p>
            <a:r>
              <a:rPr lang="en-US" dirty="0" smtClean="0"/>
              <a:t>Advantages</a:t>
            </a:r>
          </a:p>
          <a:p>
            <a:r>
              <a:rPr lang="en-US" dirty="0" smtClean="0"/>
              <a:t>Eligibility</a:t>
            </a:r>
          </a:p>
          <a:p>
            <a:r>
              <a:rPr lang="en-US" dirty="0" smtClean="0"/>
              <a:t>Consumer Protections</a:t>
            </a:r>
          </a:p>
          <a:p>
            <a:r>
              <a:rPr lang="en-US" dirty="0" smtClean="0"/>
              <a:t>Things to Consider</a:t>
            </a:r>
          </a:p>
          <a:p>
            <a:r>
              <a:rPr lang="en-US" dirty="0" smtClean="0"/>
              <a:t>Frequently Asked Questions</a:t>
            </a:r>
          </a:p>
          <a:p>
            <a:endParaRPr lang="en-US" dirty="0"/>
          </a:p>
        </p:txBody>
      </p:sp>
      <p:sp>
        <p:nvSpPr>
          <p:cNvPr id="8" name="Slide Number Placeholder 5"/>
          <p:cNvSpPr>
            <a:spLocks noGrp="1"/>
          </p:cNvSpPr>
          <p:nvPr>
            <p:ph type="sldNum" sz="quarter" idx="12"/>
          </p:nvPr>
        </p:nvSpPr>
        <p:spPr/>
        <p:txBody>
          <a:bodyPr/>
          <a:lstStyle/>
          <a:p>
            <a:fld id="{2B19053D-4B37-4D7B-8ABF-990319F02EEF}" type="slidenum">
              <a:rPr lang="en-US" smtClean="0"/>
              <a:pPr/>
              <a:t>2</a:t>
            </a:fld>
            <a:endParaRPr lang="en-US" dirty="0"/>
          </a:p>
        </p:txBody>
      </p:sp>
      <p:sp>
        <p:nvSpPr>
          <p:cNvPr id="9" name="Date Placeholder 4"/>
          <p:cNvSpPr>
            <a:spLocks noGrp="1"/>
          </p:cNvSpPr>
          <p:nvPr>
            <p:ph type="dt" sz="half" idx="10"/>
          </p:nvPr>
        </p:nvSpPr>
        <p:spPr>
          <a:xfrm>
            <a:off x="457200" y="6356350"/>
            <a:ext cx="2286000" cy="365125"/>
          </a:xfrm>
        </p:spPr>
        <p:txBody>
          <a:bodyPr/>
          <a:lstStyle/>
          <a:p>
            <a:r>
              <a:rPr lang="en-US" dirty="0" smtClean="0"/>
              <a:t>University Mortgage Corporation</a:t>
            </a:r>
            <a:endParaRPr lang="en-US" dirty="0"/>
          </a:p>
        </p:txBody>
      </p:sp>
      <p:sp>
        <p:nvSpPr>
          <p:cNvPr id="10" name="Footer Placeholder 5"/>
          <p:cNvSpPr>
            <a:spLocks noGrp="1"/>
          </p:cNvSpPr>
          <p:nvPr>
            <p:ph type="ftr" sz="quarter" idx="11"/>
          </p:nvPr>
        </p:nvSpPr>
        <p:spPr/>
        <p:txBody>
          <a:bodyPr/>
          <a:lstStyle/>
          <a:p>
            <a:fld id="{FC7ECF7D-CB0D-4FDB-902B-9E5CD56B2F3F}" type="datetime1">
              <a:rPr lang="en-US" smtClean="0"/>
              <a:pPr/>
              <a:t>5/24/2016</a:t>
            </a:fld>
            <a:endParaRPr lang="en-US" dirty="0"/>
          </a:p>
        </p:txBody>
      </p:sp>
    </p:spTree>
    <p:extLst>
      <p:ext uri="{BB962C8B-B14F-4D97-AF65-F5344CB8AC3E}">
        <p14:creationId xmlns:p14="http://schemas.microsoft.com/office/powerpoint/2010/main" xmlns="" val="3656652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Reverse Mortgage?</a:t>
            </a:r>
            <a:endParaRPr lang="en-US" dirty="0"/>
          </a:p>
        </p:txBody>
      </p:sp>
      <p:sp>
        <p:nvSpPr>
          <p:cNvPr id="5" name="Content Placeholder 4"/>
          <p:cNvSpPr>
            <a:spLocks noGrp="1"/>
          </p:cNvSpPr>
          <p:nvPr>
            <p:ph idx="1"/>
          </p:nvPr>
        </p:nvSpPr>
        <p:spPr/>
        <p:txBody>
          <a:bodyPr>
            <a:normAutofit/>
          </a:bodyPr>
          <a:lstStyle/>
          <a:p>
            <a:r>
              <a:rPr lang="en-US" sz="2800" dirty="0" smtClean="0"/>
              <a:t>A loan for seniors age 62 and older</a:t>
            </a:r>
            <a:endParaRPr lang="en-US" sz="2800" dirty="0"/>
          </a:p>
          <a:p>
            <a:r>
              <a:rPr lang="en-US" sz="2800" dirty="0" smtClean="0"/>
              <a:t>Converts a portion of home equity into cash with no monthly mortgage payments*</a:t>
            </a:r>
          </a:p>
          <a:p>
            <a:r>
              <a:rPr lang="en-US" sz="2800" dirty="0" smtClean="0"/>
              <a:t>Majority of reverse mortgages are HECMs (Home Equity Conversion Mortgage, a federally insured program)</a:t>
            </a:r>
          </a:p>
          <a:p>
            <a:endParaRPr lang="en-US" sz="2800" dirty="0" smtClean="0"/>
          </a:p>
          <a:p>
            <a:endParaRPr lang="en-US" sz="2800" dirty="0"/>
          </a:p>
          <a:p>
            <a:endParaRPr lang="en-US" sz="2800" dirty="0"/>
          </a:p>
        </p:txBody>
      </p:sp>
      <p:sp>
        <p:nvSpPr>
          <p:cNvPr id="10" name="Slide Number Placeholder 5"/>
          <p:cNvSpPr>
            <a:spLocks noGrp="1"/>
          </p:cNvSpPr>
          <p:nvPr>
            <p:ph type="sldNum" sz="quarter" idx="12"/>
          </p:nvPr>
        </p:nvSpPr>
        <p:spPr/>
        <p:txBody>
          <a:bodyPr/>
          <a:lstStyle/>
          <a:p>
            <a:fld id="{2B19053D-4B37-4D7B-8ABF-990319F02EEF}" type="slidenum">
              <a:rPr lang="en-US" smtClean="0"/>
              <a:pPr/>
              <a:t>3</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6477000" y="4876800"/>
            <a:ext cx="1964824" cy="1752600"/>
          </a:xfrm>
          <a:prstGeom prst="rect">
            <a:avLst/>
          </a:prstGeom>
          <a:ln>
            <a:noFill/>
          </a:ln>
          <a:effectLst>
            <a:softEdge rad="112500"/>
          </a:effectLst>
        </p:spPr>
      </p:pic>
      <p:sp>
        <p:nvSpPr>
          <p:cNvPr id="13" name="Date Placeholder 4"/>
          <p:cNvSpPr>
            <a:spLocks noGrp="1"/>
          </p:cNvSpPr>
          <p:nvPr>
            <p:ph type="dt" sz="half" idx="10"/>
          </p:nvPr>
        </p:nvSpPr>
        <p:spPr>
          <a:xfrm>
            <a:off x="457200" y="6356350"/>
            <a:ext cx="2362200" cy="365125"/>
          </a:xfrm>
        </p:spPr>
        <p:txBody>
          <a:bodyPr/>
          <a:lstStyle/>
          <a:p>
            <a:r>
              <a:rPr lang="en-US" dirty="0" smtClean="0"/>
              <a:t>University Mortgage Corporation</a:t>
            </a:r>
            <a:endParaRPr lang="en-US" dirty="0"/>
          </a:p>
        </p:txBody>
      </p:sp>
      <p:sp>
        <p:nvSpPr>
          <p:cNvPr id="8" name="TextBox 7"/>
          <p:cNvSpPr txBox="1"/>
          <p:nvPr/>
        </p:nvSpPr>
        <p:spPr>
          <a:xfrm>
            <a:off x="350982" y="5181600"/>
            <a:ext cx="6096000" cy="738664"/>
          </a:xfrm>
          <a:prstGeom prst="rect">
            <a:avLst/>
          </a:prstGeom>
          <a:noFill/>
        </p:spPr>
        <p:txBody>
          <a:bodyPr wrap="square" rtlCol="0">
            <a:spAutoFit/>
          </a:bodyPr>
          <a:lstStyle/>
          <a:p>
            <a:r>
              <a:rPr lang="en-US" sz="1400" b="1" dirty="0" smtClean="0"/>
              <a:t>*Taxes </a:t>
            </a:r>
            <a:r>
              <a:rPr lang="en-US" sz="1400" b="1" dirty="0"/>
              <a:t>and insurance must still be paid on time. </a:t>
            </a:r>
            <a:r>
              <a:rPr lang="en-US" sz="1400" b="1" dirty="0" smtClean="0"/>
              <a:t> Any </a:t>
            </a:r>
            <a:r>
              <a:rPr lang="en-US" sz="1400" b="1" dirty="0"/>
              <a:t>costs to keep up property maintenance must still be paid. Failing to meet these requirements can lead to default. </a:t>
            </a:r>
          </a:p>
        </p:txBody>
      </p:sp>
      <p:sp>
        <p:nvSpPr>
          <p:cNvPr id="11"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Tree>
    <p:extLst>
      <p:ext uri="{BB962C8B-B14F-4D97-AF65-F5344CB8AC3E}">
        <p14:creationId xmlns:p14="http://schemas.microsoft.com/office/powerpoint/2010/main" xmlns="" val="2550332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767505" y="1828800"/>
            <a:ext cx="2781461" cy="3935845"/>
          </a:xfrm>
          <a:prstGeom prst="rect">
            <a:avLst/>
          </a:prstGeom>
          <a:ln>
            <a:noFill/>
          </a:ln>
          <a:effectLst>
            <a:softEdge rad="112500"/>
          </a:effectLst>
        </p:spPr>
      </p:pic>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a:xfrm>
            <a:off x="457200" y="1600200"/>
            <a:ext cx="5257800" cy="4525963"/>
          </a:xfrm>
        </p:spPr>
        <p:txBody>
          <a:bodyPr>
            <a:noAutofit/>
          </a:bodyPr>
          <a:lstStyle/>
          <a:p>
            <a:r>
              <a:rPr lang="en-US" sz="2400" dirty="0" smtClean="0"/>
              <a:t>You must live in home as your principal residence.</a:t>
            </a:r>
          </a:p>
          <a:p>
            <a:r>
              <a:rPr lang="en-US" sz="2400" dirty="0"/>
              <a:t>No repayment of the mortgage is required until you permanently move out, sell the home, or pass away</a:t>
            </a:r>
            <a:r>
              <a:rPr lang="en-US" sz="2400" dirty="0" smtClean="0"/>
              <a:t>.</a:t>
            </a:r>
          </a:p>
          <a:p>
            <a:r>
              <a:rPr lang="en-US" sz="2400" dirty="0" smtClean="0"/>
              <a:t>You are required </a:t>
            </a:r>
            <a:r>
              <a:rPr lang="en-US" sz="2400" dirty="0"/>
              <a:t>to continue paying property taxes and insurance and maintain the home according to FHA </a:t>
            </a:r>
            <a:r>
              <a:rPr lang="en-US" sz="2400" dirty="0" smtClean="0"/>
              <a:t>guidelines.</a:t>
            </a:r>
            <a:r>
              <a:rPr lang="en-US" sz="2400" dirty="0"/>
              <a:t/>
            </a:r>
            <a:br>
              <a:rPr lang="en-US" sz="2400" dirty="0"/>
            </a:br>
            <a:r>
              <a:rPr lang="en-US" sz="2400" dirty="0"/>
              <a:t/>
            </a:r>
            <a:br>
              <a:rPr lang="en-US" sz="2400" dirty="0"/>
            </a:br>
            <a:endParaRPr lang="en-US" sz="2400" dirty="0"/>
          </a:p>
          <a:p>
            <a:endParaRPr lang="en-US" sz="2400"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4</a:t>
            </a:fld>
            <a:endParaRPr lang="en-US" dirty="0"/>
          </a:p>
        </p:txBody>
      </p:sp>
      <p:sp>
        <p:nvSpPr>
          <p:cNvPr id="8" name="Date Placeholder 4"/>
          <p:cNvSpPr>
            <a:spLocks noGrp="1"/>
          </p:cNvSpPr>
          <p:nvPr>
            <p:ph type="dt" sz="half" idx="10"/>
          </p:nvPr>
        </p:nvSpPr>
        <p:spPr>
          <a:xfrm>
            <a:off x="457200" y="6356350"/>
            <a:ext cx="2362200" cy="365125"/>
          </a:xfrm>
        </p:spPr>
        <p:txBody>
          <a:bodyPr/>
          <a:lstStyle/>
          <a:p>
            <a:r>
              <a:rPr lang="en-US" dirty="0" smtClean="0"/>
              <a:t>University Mortgage Corporation</a:t>
            </a:r>
            <a:endParaRPr lang="en-US" dirty="0"/>
          </a:p>
        </p:txBody>
      </p:sp>
      <p:sp>
        <p:nvSpPr>
          <p:cNvPr id="9"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Tree>
    <p:extLst>
      <p:ext uri="{BB962C8B-B14F-4D97-AF65-F5344CB8AC3E}">
        <p14:creationId xmlns:p14="http://schemas.microsoft.com/office/powerpoint/2010/main" xmlns="" val="3254285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4" name="Content Placeholder 3"/>
          <p:cNvSpPr>
            <a:spLocks noGrp="1"/>
          </p:cNvSpPr>
          <p:nvPr>
            <p:ph sz="half" idx="1"/>
          </p:nvPr>
        </p:nvSpPr>
        <p:spPr>
          <a:xfrm>
            <a:off x="508000" y="1600200"/>
            <a:ext cx="5334000" cy="3657599"/>
          </a:xfrm>
        </p:spPr>
        <p:txBody>
          <a:bodyPr>
            <a:normAutofit/>
          </a:bodyPr>
          <a:lstStyle/>
          <a:p>
            <a:r>
              <a:rPr lang="en-US" sz="2400" dirty="0" smtClean="0"/>
              <a:t>No monthly mortgage payments* </a:t>
            </a:r>
          </a:p>
          <a:p>
            <a:r>
              <a:rPr lang="en-US" sz="2400" dirty="0" smtClean="0"/>
              <a:t>Non-recourse loan – you’ll never owe more than what home is worth</a:t>
            </a:r>
          </a:p>
          <a:p>
            <a:r>
              <a:rPr lang="en-US" sz="2400" dirty="0" smtClean="0"/>
              <a:t>Leverage crucial retirement cash liquidity</a:t>
            </a:r>
          </a:p>
          <a:p>
            <a:r>
              <a:rPr lang="en-US" sz="2400" dirty="0" smtClean="0"/>
              <a:t>No limitations on how you use funds</a:t>
            </a:r>
          </a:p>
          <a:p>
            <a:r>
              <a:rPr lang="en-US" sz="2400" dirty="0" smtClean="0"/>
              <a:t>No pre-pay penalty</a:t>
            </a:r>
          </a:p>
          <a:p>
            <a:endParaRPr lang="en-US" dirty="0"/>
          </a:p>
        </p:txBody>
      </p:sp>
      <p:pic>
        <p:nvPicPr>
          <p:cNvPr id="6" name="Picture 3"/>
          <p:cNvPicPr>
            <a:picLocks noGrp="1" noChangeAspect="1" noChangeArrowheads="1"/>
          </p:cNvPicPr>
          <p:nvPr>
            <p:ph sz="half" idx="2"/>
          </p:nvPr>
        </p:nvPicPr>
        <p:blipFill>
          <a:blip r:embed="rId2" cstate="print">
            <a:extLst>
              <a:ext uri="{28A0092B-C50C-407E-A947-70E740481C1C}">
                <a14:useLocalDpi xmlns:a14="http://schemas.microsoft.com/office/drawing/2010/main" xmlns=""/>
              </a:ext>
            </a:extLst>
          </a:blip>
          <a:stretch>
            <a:fillRect/>
          </a:stretch>
        </p:blipFill>
        <p:spPr bwMode="auto">
          <a:xfrm>
            <a:off x="6248400" y="1828800"/>
            <a:ext cx="2448098" cy="368253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Slide Number Placeholder 5"/>
          <p:cNvSpPr>
            <a:spLocks noGrp="1"/>
          </p:cNvSpPr>
          <p:nvPr>
            <p:ph type="sldNum" sz="quarter" idx="12"/>
          </p:nvPr>
        </p:nvSpPr>
        <p:spPr/>
        <p:txBody>
          <a:bodyPr/>
          <a:lstStyle/>
          <a:p>
            <a:fld id="{2B19053D-4B37-4D7B-8ABF-990319F02EEF}" type="slidenum">
              <a:rPr lang="en-US" smtClean="0"/>
              <a:pPr/>
              <a:t>5</a:t>
            </a:fld>
            <a:endParaRPr lang="en-US" dirty="0"/>
          </a:p>
        </p:txBody>
      </p:sp>
      <p:sp>
        <p:nvSpPr>
          <p:cNvPr id="9" name="Date Placeholder 4"/>
          <p:cNvSpPr>
            <a:spLocks noGrp="1"/>
          </p:cNvSpPr>
          <p:nvPr>
            <p:ph type="dt" sz="half" idx="10"/>
          </p:nvPr>
        </p:nvSpPr>
        <p:spPr>
          <a:xfrm>
            <a:off x="457200" y="6324600"/>
            <a:ext cx="2438400" cy="381000"/>
          </a:xfrm>
        </p:spPr>
        <p:txBody>
          <a:bodyPr/>
          <a:lstStyle/>
          <a:p>
            <a:r>
              <a:rPr lang="en-US" dirty="0" smtClean="0"/>
              <a:t>University </a:t>
            </a:r>
            <a:r>
              <a:rPr lang="en-US" dirty="0" smtClean="0"/>
              <a:t>Mortgage Corporation</a:t>
            </a:r>
          </a:p>
          <a:p>
            <a:endParaRPr lang="en-US" dirty="0"/>
          </a:p>
        </p:txBody>
      </p:sp>
      <p:sp>
        <p:nvSpPr>
          <p:cNvPr id="10"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
        <p:nvSpPr>
          <p:cNvPr id="3" name="TextBox 2"/>
          <p:cNvSpPr txBox="1"/>
          <p:nvPr/>
        </p:nvSpPr>
        <p:spPr>
          <a:xfrm>
            <a:off x="508000" y="5391091"/>
            <a:ext cx="5359400" cy="584775"/>
          </a:xfrm>
          <a:prstGeom prst="rect">
            <a:avLst/>
          </a:prstGeom>
          <a:noFill/>
        </p:spPr>
        <p:txBody>
          <a:bodyPr wrap="square" rtlCol="0">
            <a:spAutoFit/>
          </a:bodyPr>
          <a:lstStyle/>
          <a:p>
            <a:r>
              <a:rPr lang="en-US" sz="1600" dirty="0" smtClean="0"/>
              <a:t>* You must live in the home as your main residence.</a:t>
            </a:r>
            <a:br>
              <a:rPr lang="en-US" sz="1600" dirty="0" smtClean="0"/>
            </a:br>
            <a:endParaRPr lang="en-US" sz="1600" dirty="0"/>
          </a:p>
        </p:txBody>
      </p:sp>
    </p:spTree>
    <p:extLst>
      <p:ext uri="{BB962C8B-B14F-4D97-AF65-F5344CB8AC3E}">
        <p14:creationId xmlns:p14="http://schemas.microsoft.com/office/powerpoint/2010/main" xmlns="" val="763362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a:xfrm>
            <a:off x="2362200" y="1600200"/>
            <a:ext cx="6324600" cy="4525963"/>
          </a:xfrm>
        </p:spPr>
        <p:txBody>
          <a:bodyPr>
            <a:normAutofit/>
          </a:bodyPr>
          <a:lstStyle/>
          <a:p>
            <a:r>
              <a:rPr lang="en-US" sz="2800" dirty="0" smtClean="0"/>
              <a:t>Be 62 years of age or older</a:t>
            </a:r>
          </a:p>
          <a:p>
            <a:r>
              <a:rPr lang="en-US" sz="2800" dirty="0" smtClean="0"/>
              <a:t>Own the property outright or have considerable equity</a:t>
            </a:r>
          </a:p>
          <a:p>
            <a:r>
              <a:rPr lang="en-US" sz="2800" dirty="0" smtClean="0"/>
              <a:t>Occupy the property as your principal residence</a:t>
            </a:r>
          </a:p>
          <a:p>
            <a:r>
              <a:rPr lang="en-US" sz="2800" dirty="0" smtClean="0"/>
              <a:t>Not be delinquent on any federal debt</a:t>
            </a:r>
          </a:p>
          <a:p>
            <a:r>
              <a:rPr lang="en-US" sz="2800" dirty="0" smtClean="0"/>
              <a:t>Participate in a consumer information session from HUD</a:t>
            </a:r>
            <a:endParaRPr lang="en-US" sz="2800" dirty="0"/>
          </a:p>
        </p:txBody>
      </p:sp>
      <p:sp>
        <p:nvSpPr>
          <p:cNvPr id="6" name="Slide Number Placeholder 5"/>
          <p:cNvSpPr>
            <a:spLocks noGrp="1"/>
          </p:cNvSpPr>
          <p:nvPr>
            <p:ph type="sldNum" sz="quarter" idx="12"/>
          </p:nvPr>
        </p:nvSpPr>
        <p:spPr/>
        <p:txBody>
          <a:bodyPr/>
          <a:lstStyle/>
          <a:p>
            <a:fld id="{2B19053D-4B37-4D7B-8ABF-990319F02EEF}" type="slidenum">
              <a:rPr lang="en-US" smtClean="0"/>
              <a:pPr/>
              <a:t>6</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 y="3581399"/>
            <a:ext cx="2133600" cy="1420977"/>
          </a:xfrm>
          <a:prstGeom prst="rect">
            <a:avLst/>
          </a:prstGeom>
          <a:ln>
            <a:noFill/>
          </a:ln>
          <a:effectLst>
            <a:outerShdw blurRad="190500" algn="tl" rotWithShape="0">
              <a:srgbClr val="000000">
                <a:alpha val="70000"/>
              </a:srgbClr>
            </a:outerShdw>
          </a:effectLst>
        </p:spPr>
      </p:pic>
      <p:pic>
        <p:nvPicPr>
          <p:cNvPr id="9" name="Picture 8"/>
          <p:cNvPicPr>
            <a:picLocks noChangeAspect="1"/>
          </p:cNvPicPr>
          <p:nvPr/>
        </p:nvPicPr>
        <p:blipFill rotWithShape="1">
          <a:blip r:embed="rId3" cstate="print">
            <a:extLst>
              <a:ext uri="{28A0092B-C50C-407E-A947-70E740481C1C}">
                <a14:useLocalDpi xmlns:a14="http://schemas.microsoft.com/office/drawing/2010/main" xmlns=""/>
              </a:ext>
            </a:extLst>
          </a:blip>
          <a:srcRect/>
          <a:stretch/>
        </p:blipFill>
        <p:spPr>
          <a:xfrm>
            <a:off x="152400" y="1829096"/>
            <a:ext cx="2133600" cy="1681137"/>
          </a:xfrm>
          <a:prstGeom prst="rect">
            <a:avLst/>
          </a:prstGeom>
          <a:ln>
            <a:noFill/>
          </a:ln>
          <a:effectLst>
            <a:outerShdw blurRad="190500" algn="tl" rotWithShape="0">
              <a:srgbClr val="000000">
                <a:alpha val="70000"/>
              </a:srgbClr>
            </a:outerShdw>
          </a:effectLst>
        </p:spPr>
      </p:pic>
      <p:sp>
        <p:nvSpPr>
          <p:cNvPr id="10" name="Date Placeholder 4"/>
          <p:cNvSpPr>
            <a:spLocks noGrp="1"/>
          </p:cNvSpPr>
          <p:nvPr>
            <p:ph type="dt" sz="half" idx="10"/>
          </p:nvPr>
        </p:nvSpPr>
        <p:spPr>
          <a:xfrm>
            <a:off x="457200" y="6248400"/>
            <a:ext cx="2362200" cy="365125"/>
          </a:xfrm>
        </p:spPr>
        <p:txBody>
          <a:bodyPr/>
          <a:lstStyle/>
          <a:p>
            <a:r>
              <a:rPr lang="en-US" dirty="0" smtClean="0"/>
              <a:t>University </a:t>
            </a:r>
            <a:r>
              <a:rPr lang="en-US" dirty="0" smtClean="0"/>
              <a:t>Mortgage </a:t>
            </a:r>
            <a:r>
              <a:rPr lang="en-US" dirty="0" smtClean="0"/>
              <a:t>Corporation</a:t>
            </a:r>
            <a:endParaRPr lang="en-US" dirty="0" smtClean="0"/>
          </a:p>
        </p:txBody>
      </p:sp>
      <p:sp>
        <p:nvSpPr>
          <p:cNvPr id="11"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Tree>
    <p:extLst>
      <p:ext uri="{BB962C8B-B14F-4D97-AF65-F5344CB8AC3E}">
        <p14:creationId xmlns:p14="http://schemas.microsoft.com/office/powerpoint/2010/main" xmlns="" val="3042383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Protections</a:t>
            </a:r>
            <a:endParaRPr lang="en-US" dirty="0"/>
          </a:p>
        </p:txBody>
      </p:sp>
      <p:sp>
        <p:nvSpPr>
          <p:cNvPr id="8" name="Slide Number Placeholder 5"/>
          <p:cNvSpPr>
            <a:spLocks noGrp="1"/>
          </p:cNvSpPr>
          <p:nvPr>
            <p:ph type="sldNum" sz="quarter" idx="12"/>
          </p:nvPr>
        </p:nvSpPr>
        <p:spPr/>
        <p:txBody>
          <a:bodyPr/>
          <a:lstStyle/>
          <a:p>
            <a:fld id="{2B19053D-4B37-4D7B-8ABF-990319F02EEF}" type="slidenum">
              <a:rPr lang="en-US" smtClean="0"/>
              <a:pPr/>
              <a:t>7</a:t>
            </a:fld>
            <a:endParaRPr lang="en-US" dirty="0"/>
          </a:p>
        </p:txBody>
      </p:sp>
      <p:sp>
        <p:nvSpPr>
          <p:cNvPr id="9" name="Date Placeholder 4"/>
          <p:cNvSpPr>
            <a:spLocks noGrp="1"/>
          </p:cNvSpPr>
          <p:nvPr>
            <p:ph type="dt" sz="half" idx="10"/>
          </p:nvPr>
        </p:nvSpPr>
        <p:spPr>
          <a:xfrm>
            <a:off x="457200" y="6356350"/>
            <a:ext cx="2362200" cy="365125"/>
          </a:xfrm>
        </p:spPr>
        <p:txBody>
          <a:bodyPr/>
          <a:lstStyle/>
          <a:p>
            <a:r>
              <a:rPr lang="en-US" dirty="0" smtClean="0"/>
              <a:t>University Mortgage Corporation</a:t>
            </a:r>
            <a:endParaRPr lang="en-US" dirty="0"/>
          </a:p>
        </p:txBody>
      </p:sp>
      <p:sp>
        <p:nvSpPr>
          <p:cNvPr id="10" name="Footer Placeholder 5"/>
          <p:cNvSpPr>
            <a:spLocks noGrp="1"/>
          </p:cNvSpPr>
          <p:nvPr>
            <p:ph type="ftr" sz="quarter" idx="11"/>
          </p:nvPr>
        </p:nvSpPr>
        <p:spPr/>
        <p:txBody>
          <a:bodyPr/>
          <a:lstStyle/>
          <a:p>
            <a:fld id="{FC7ECF7D-CB0D-4FDB-902B-9E5CD56B2F3F}" type="datetime1">
              <a:rPr lang="en-US" smtClean="0"/>
              <a:pPr/>
              <a:t>5/24/2016</a:t>
            </a:fld>
            <a:endParaRPr lang="en-US" dirty="0"/>
          </a:p>
        </p:txBody>
      </p:sp>
      <p:sp>
        <p:nvSpPr>
          <p:cNvPr id="3" name="Content Placeholder 2"/>
          <p:cNvSpPr>
            <a:spLocks noGrp="1"/>
          </p:cNvSpPr>
          <p:nvPr>
            <p:ph idx="1"/>
          </p:nvPr>
        </p:nvSpPr>
        <p:spPr>
          <a:xfrm>
            <a:off x="533400" y="1905000"/>
            <a:ext cx="8229600" cy="4525963"/>
          </a:xfrm>
        </p:spPr>
        <p:txBody>
          <a:bodyPr>
            <a:normAutofit lnSpcReduction="10000"/>
          </a:bodyPr>
          <a:lstStyle/>
          <a:p>
            <a:pPr lvl="1"/>
            <a:r>
              <a:rPr lang="en-US" dirty="0" smtClean="0"/>
              <a:t>Non </a:t>
            </a:r>
            <a:r>
              <a:rPr lang="en-US" dirty="0"/>
              <a:t>Borrowing Spouse (&lt; 62) is now </a:t>
            </a:r>
            <a:r>
              <a:rPr lang="en-US" dirty="0" smtClean="0"/>
              <a:t>protected</a:t>
            </a:r>
            <a:endParaRPr lang="en-US" dirty="0"/>
          </a:p>
          <a:p>
            <a:pPr lvl="1"/>
            <a:r>
              <a:rPr lang="en-US" dirty="0" smtClean="0"/>
              <a:t>All </a:t>
            </a:r>
            <a:r>
              <a:rPr lang="en-US" dirty="0"/>
              <a:t>FHA HECM’s are </a:t>
            </a:r>
            <a:r>
              <a:rPr lang="en-US" dirty="0" smtClean="0"/>
              <a:t>insured </a:t>
            </a:r>
            <a:r>
              <a:rPr lang="en-US" dirty="0"/>
              <a:t>through the Federal Housing Administration (FHA)</a:t>
            </a:r>
          </a:p>
          <a:p>
            <a:pPr lvl="1"/>
            <a:r>
              <a:rPr lang="en-US" dirty="0"/>
              <a:t>Borrowers have no limit as to how long they can stay in the </a:t>
            </a:r>
            <a:r>
              <a:rPr lang="en-US" dirty="0" smtClean="0"/>
              <a:t>home*</a:t>
            </a:r>
          </a:p>
          <a:p>
            <a:pPr lvl="1"/>
            <a:r>
              <a:rPr lang="en-US" dirty="0" smtClean="0"/>
              <a:t>When loan becomes due, Estate can buy your home at 95% of current value, regardless of what is owed</a:t>
            </a:r>
            <a:r>
              <a:rPr lang="en-US" dirty="0"/>
              <a:t> </a:t>
            </a:r>
            <a:r>
              <a:rPr lang="en-US" dirty="0" smtClean="0"/>
              <a:t> </a:t>
            </a:r>
          </a:p>
          <a:p>
            <a:pPr marL="457200" lvl="1" indent="0">
              <a:buNone/>
            </a:pPr>
            <a:endParaRPr lang="en-US" dirty="0" smtClean="0"/>
          </a:p>
          <a:p>
            <a:pPr marL="57150" indent="0">
              <a:buNone/>
            </a:pPr>
            <a:r>
              <a:rPr lang="en-US" sz="1400" b="1" dirty="0" smtClean="0"/>
              <a:t>*Taxes </a:t>
            </a:r>
            <a:r>
              <a:rPr lang="en-US" sz="1400" b="1" dirty="0"/>
              <a:t>and insurance must still be paid on time. Any costs to keep up property maintenance must still be paid. Failing to meet these requirements can lead to default. </a:t>
            </a:r>
          </a:p>
          <a:p>
            <a:pPr marL="457200" lvl="1" indent="0">
              <a:buNone/>
            </a:pPr>
            <a:endParaRPr lang="en-US" dirty="0"/>
          </a:p>
        </p:txBody>
      </p:sp>
    </p:spTree>
    <p:extLst>
      <p:ext uri="{BB962C8B-B14F-4D97-AF65-F5344CB8AC3E}">
        <p14:creationId xmlns:p14="http://schemas.microsoft.com/office/powerpoint/2010/main" xmlns="" val="1306318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Protections (cont’d)</a:t>
            </a:r>
            <a:endParaRPr lang="en-US" dirty="0"/>
          </a:p>
        </p:txBody>
      </p:sp>
      <p:sp>
        <p:nvSpPr>
          <p:cNvPr id="8" name="Slide Number Placeholder 5"/>
          <p:cNvSpPr>
            <a:spLocks noGrp="1"/>
          </p:cNvSpPr>
          <p:nvPr>
            <p:ph type="sldNum" sz="quarter" idx="12"/>
          </p:nvPr>
        </p:nvSpPr>
        <p:spPr/>
        <p:txBody>
          <a:bodyPr/>
          <a:lstStyle/>
          <a:p>
            <a:fld id="{2B19053D-4B37-4D7B-8ABF-990319F02EEF}" type="slidenum">
              <a:rPr lang="en-US" smtClean="0"/>
              <a:pPr/>
              <a:t>8</a:t>
            </a:fld>
            <a:endParaRPr lang="en-US" dirty="0"/>
          </a:p>
        </p:txBody>
      </p:sp>
      <p:sp>
        <p:nvSpPr>
          <p:cNvPr id="9" name="Date Placeholder 4"/>
          <p:cNvSpPr>
            <a:spLocks noGrp="1"/>
          </p:cNvSpPr>
          <p:nvPr>
            <p:ph type="dt" sz="half" idx="10"/>
          </p:nvPr>
        </p:nvSpPr>
        <p:spPr>
          <a:xfrm>
            <a:off x="457200" y="6324600"/>
            <a:ext cx="2362200" cy="380999"/>
          </a:xfrm>
        </p:spPr>
        <p:txBody>
          <a:bodyPr/>
          <a:lstStyle/>
          <a:p>
            <a:r>
              <a:rPr lang="en-US" dirty="0" smtClean="0"/>
              <a:t>University Mortgage Corporation</a:t>
            </a:r>
          </a:p>
          <a:p>
            <a:endParaRPr lang="en-US" b="1" dirty="0"/>
          </a:p>
        </p:txBody>
      </p:sp>
      <p:sp>
        <p:nvSpPr>
          <p:cNvPr id="10" name="Footer Placeholder 5"/>
          <p:cNvSpPr>
            <a:spLocks noGrp="1"/>
          </p:cNvSpPr>
          <p:nvPr>
            <p:ph type="ftr" sz="quarter" idx="11"/>
          </p:nvPr>
        </p:nvSpPr>
        <p:spPr/>
        <p:txBody>
          <a:bodyPr/>
          <a:lstStyle/>
          <a:p>
            <a:fld id="{FC7ECF7D-CB0D-4FDB-902B-9E5CD56B2F3F}" type="datetime1">
              <a:rPr lang="en-US" smtClean="0"/>
              <a:pPr/>
              <a:t>5/24/2016</a:t>
            </a:fld>
            <a:endParaRPr lang="en-US" dirty="0"/>
          </a:p>
        </p:txBody>
      </p:sp>
      <p:sp>
        <p:nvSpPr>
          <p:cNvPr id="3" name="Content Placeholder 2"/>
          <p:cNvSpPr>
            <a:spLocks noGrp="1"/>
          </p:cNvSpPr>
          <p:nvPr>
            <p:ph idx="1"/>
          </p:nvPr>
        </p:nvSpPr>
        <p:spPr/>
        <p:txBody>
          <a:bodyPr>
            <a:normAutofit/>
          </a:bodyPr>
          <a:lstStyle/>
          <a:p>
            <a:pPr lvl="1"/>
            <a:r>
              <a:rPr lang="en-US" dirty="0" smtClean="0"/>
              <a:t>Education </a:t>
            </a:r>
            <a:r>
              <a:rPr lang="en-US" dirty="0"/>
              <a:t>– </a:t>
            </a:r>
            <a:r>
              <a:rPr lang="en-US" dirty="0" smtClean="0"/>
              <a:t>Financial counseling </a:t>
            </a:r>
            <a:r>
              <a:rPr lang="en-US" dirty="0"/>
              <a:t>is </a:t>
            </a:r>
            <a:r>
              <a:rPr lang="en-US" dirty="0" smtClean="0"/>
              <a:t>required (provided by HUD)</a:t>
            </a:r>
            <a:endParaRPr lang="en-US" dirty="0"/>
          </a:p>
          <a:p>
            <a:pPr lvl="1"/>
            <a:r>
              <a:rPr lang="en-US" dirty="0" smtClean="0"/>
              <a:t>Safeguards  </a:t>
            </a:r>
          </a:p>
          <a:p>
            <a:pPr lvl="2"/>
            <a:r>
              <a:rPr lang="en-US" dirty="0" smtClean="0"/>
              <a:t>ensures </a:t>
            </a:r>
            <a:r>
              <a:rPr lang="en-US" dirty="0"/>
              <a:t>the amount owed on the loan can never be more than the value of the home at the time of </a:t>
            </a:r>
            <a:r>
              <a:rPr lang="en-US" dirty="0" smtClean="0"/>
              <a:t>sale</a:t>
            </a:r>
          </a:p>
          <a:p>
            <a:pPr lvl="3"/>
            <a:r>
              <a:rPr lang="en-US" dirty="0"/>
              <a:t>Reverse Mortgages are </a:t>
            </a:r>
            <a:r>
              <a:rPr lang="en-US" dirty="0" smtClean="0"/>
              <a:t>Non-Recourse </a:t>
            </a:r>
            <a:r>
              <a:rPr lang="en-US" dirty="0"/>
              <a:t>Loans</a:t>
            </a:r>
          </a:p>
          <a:p>
            <a:pPr lvl="1"/>
            <a:endParaRPr lang="en-US" dirty="0"/>
          </a:p>
          <a:p>
            <a:endParaRPr lang="en-US" dirty="0"/>
          </a:p>
        </p:txBody>
      </p:sp>
    </p:spTree>
    <p:extLst>
      <p:ext uri="{BB962C8B-B14F-4D97-AF65-F5344CB8AC3E}">
        <p14:creationId xmlns:p14="http://schemas.microsoft.com/office/powerpoint/2010/main" xmlns="" val="3572127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Non-Recourse Loan</a:t>
            </a:r>
            <a:endParaRPr lang="en-US" dirty="0"/>
          </a:p>
        </p:txBody>
      </p:sp>
      <p:sp>
        <p:nvSpPr>
          <p:cNvPr id="3" name="Content Placeholder 2"/>
          <p:cNvSpPr>
            <a:spLocks noGrp="1"/>
          </p:cNvSpPr>
          <p:nvPr>
            <p:ph sz="half" idx="1"/>
          </p:nvPr>
        </p:nvSpPr>
        <p:spPr>
          <a:xfrm>
            <a:off x="4572000" y="1600200"/>
            <a:ext cx="4114800" cy="4525963"/>
          </a:xfrm>
        </p:spPr>
        <p:txBody>
          <a:bodyPr/>
          <a:lstStyle/>
          <a:p>
            <a:r>
              <a:rPr lang="en-US" sz="2400" dirty="0" smtClean="0"/>
              <a:t>The HECM is insured through FHA and is a </a:t>
            </a:r>
            <a:r>
              <a:rPr lang="en-US" sz="2400" b="1" i="1" dirty="0" smtClean="0"/>
              <a:t>non-recourse loan</a:t>
            </a:r>
            <a:r>
              <a:rPr lang="en-US" sz="2400" dirty="0" smtClean="0"/>
              <a:t>.</a:t>
            </a:r>
          </a:p>
          <a:p>
            <a:r>
              <a:rPr lang="en-US" sz="2400" dirty="0" smtClean="0"/>
              <a:t>The homeowner or their heirs will </a:t>
            </a:r>
            <a:r>
              <a:rPr lang="en-US" sz="2400" b="1" i="1" u="sng" dirty="0" smtClean="0"/>
              <a:t>never</a:t>
            </a:r>
            <a:r>
              <a:rPr lang="en-US" sz="2400" dirty="0" smtClean="0"/>
              <a:t> be asked to pay back more than the value of the home, even if the debt has grown to be greater than the value.*</a:t>
            </a:r>
          </a:p>
          <a:p>
            <a:endParaRPr lang="en-US" dirty="0"/>
          </a:p>
        </p:txBody>
      </p:sp>
      <p:pic>
        <p:nvPicPr>
          <p:cNvPr id="9"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tretch>
            <a:fillRect/>
          </a:stretch>
        </p:blipFill>
        <p:spPr bwMode="auto">
          <a:xfrm>
            <a:off x="475588" y="2209801"/>
            <a:ext cx="3765288" cy="2666448"/>
          </a:xfrm>
          <a:prstGeom prst="rect">
            <a:avLst/>
          </a:prstGeom>
          <a:noFill/>
          <a:effectLst>
            <a:softEdge rad="31750"/>
          </a:effectLst>
          <a:extLst>
            <a:ext uri="{909E8E84-426E-40DD-AFC4-6F175D3DCCD1}">
              <a14:hiddenFill xmlns:a14="http://schemas.microsoft.com/office/drawing/2010/main" xmlns="">
                <a:solidFill>
                  <a:srgbClr val="FFFFFF"/>
                </a:solidFill>
              </a14:hiddenFill>
            </a:ext>
          </a:extLst>
        </p:spPr>
      </p:pic>
      <p:sp>
        <p:nvSpPr>
          <p:cNvPr id="6" name="Slide Number Placeholder 5"/>
          <p:cNvSpPr>
            <a:spLocks noGrp="1"/>
          </p:cNvSpPr>
          <p:nvPr>
            <p:ph type="sldNum" sz="quarter" idx="12"/>
          </p:nvPr>
        </p:nvSpPr>
        <p:spPr/>
        <p:txBody>
          <a:bodyPr/>
          <a:lstStyle/>
          <a:p>
            <a:fld id="{2B19053D-4B37-4D7B-8ABF-990319F02EEF}" type="slidenum">
              <a:rPr lang="en-US" smtClean="0"/>
              <a:pPr/>
              <a:t>9</a:t>
            </a:fld>
            <a:endParaRPr lang="en-US" dirty="0"/>
          </a:p>
        </p:txBody>
      </p:sp>
      <p:sp>
        <p:nvSpPr>
          <p:cNvPr id="10" name="Date Placeholder 4"/>
          <p:cNvSpPr>
            <a:spLocks noGrp="1"/>
          </p:cNvSpPr>
          <p:nvPr>
            <p:ph type="dt" sz="half" idx="10"/>
          </p:nvPr>
        </p:nvSpPr>
        <p:spPr>
          <a:xfrm>
            <a:off x="457200" y="6356350"/>
            <a:ext cx="2286000" cy="365125"/>
          </a:xfrm>
        </p:spPr>
        <p:txBody>
          <a:bodyPr/>
          <a:lstStyle/>
          <a:p>
            <a:r>
              <a:rPr lang="en-US" dirty="0" smtClean="0"/>
              <a:t>University Mortgage Corporation</a:t>
            </a:r>
            <a:endParaRPr lang="en-US" dirty="0"/>
          </a:p>
        </p:txBody>
      </p:sp>
      <p:sp>
        <p:nvSpPr>
          <p:cNvPr id="11" name="Footer Placeholder 5"/>
          <p:cNvSpPr>
            <a:spLocks noGrp="1"/>
          </p:cNvSpPr>
          <p:nvPr>
            <p:ph type="ftr" sz="quarter" idx="11"/>
          </p:nvPr>
        </p:nvSpPr>
        <p:spPr>
          <a:xfrm>
            <a:off x="3124200" y="6356350"/>
            <a:ext cx="2895600" cy="365125"/>
          </a:xfrm>
        </p:spPr>
        <p:txBody>
          <a:bodyPr/>
          <a:lstStyle/>
          <a:p>
            <a:fld id="{FC7ECF7D-CB0D-4FDB-902B-9E5CD56B2F3F}" type="datetime1">
              <a:rPr lang="en-US" smtClean="0"/>
              <a:pPr/>
              <a:t>5/24/2016</a:t>
            </a:fld>
            <a:endParaRPr lang="en-US" dirty="0"/>
          </a:p>
        </p:txBody>
      </p:sp>
      <p:sp>
        <p:nvSpPr>
          <p:cNvPr id="4" name="TextBox 3"/>
          <p:cNvSpPr txBox="1"/>
          <p:nvPr/>
        </p:nvSpPr>
        <p:spPr>
          <a:xfrm>
            <a:off x="533400" y="5105400"/>
            <a:ext cx="3962400" cy="1231106"/>
          </a:xfrm>
          <a:prstGeom prst="rect">
            <a:avLst/>
          </a:prstGeom>
          <a:noFill/>
        </p:spPr>
        <p:txBody>
          <a:bodyPr wrap="square" rtlCol="0">
            <a:spAutoFit/>
          </a:bodyPr>
          <a:lstStyle/>
          <a:p>
            <a:r>
              <a:rPr lang="en-US" sz="1400" b="1" dirty="0" smtClean="0"/>
              <a:t>*If </a:t>
            </a:r>
            <a:r>
              <a:rPr lang="en-US" sz="1400" b="1" dirty="0"/>
              <a:t>the heirs choose to keep the home, they will need to pay off the loan at 95% of the fair market value of the home, as determined by a third-party appraiser.</a:t>
            </a:r>
          </a:p>
          <a:p>
            <a:endParaRPr lang="en-US" dirty="0"/>
          </a:p>
        </p:txBody>
      </p:sp>
    </p:spTree>
    <p:extLst>
      <p:ext uri="{BB962C8B-B14F-4D97-AF65-F5344CB8AC3E}">
        <p14:creationId xmlns:p14="http://schemas.microsoft.com/office/powerpoint/2010/main" xmlns="" val="1946958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TotalTime>
  <Words>861</Words>
  <Application>Microsoft Office PowerPoint</Application>
  <PresentationFormat>On-screen Show (4:3)</PresentationFormat>
  <Paragraphs>105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Introduction to Reverse Mortgages FOR THE CONSUMER</vt:lpstr>
      <vt:lpstr>Topics</vt:lpstr>
      <vt:lpstr>What is a Reverse Mortgage?</vt:lpstr>
      <vt:lpstr>How Does it Work?</vt:lpstr>
      <vt:lpstr>Advantages</vt:lpstr>
      <vt:lpstr>Eligibility</vt:lpstr>
      <vt:lpstr>Consumer Protections</vt:lpstr>
      <vt:lpstr>Consumer Protections (cont’d)</vt:lpstr>
      <vt:lpstr>Non-Recourse Loan</vt:lpstr>
      <vt:lpstr>Things to Consider</vt:lpstr>
      <vt:lpstr>Frequently Asked Questions</vt:lpstr>
      <vt:lpstr>Frequently Asked Questions </vt:lpstr>
      <vt:lpstr>Frequently Asked Questions</vt:lpstr>
      <vt:lpstr>Additional Resources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Annette VanKirk</dc:creator>
  <cp:lastModifiedBy>andrea</cp:lastModifiedBy>
  <cp:revision>134</cp:revision>
  <dcterms:created xsi:type="dcterms:W3CDTF">2013-07-25T22:38:00Z</dcterms:created>
  <dcterms:modified xsi:type="dcterms:W3CDTF">2016-05-24T20:12:36Z</dcterms:modified>
</cp:coreProperties>
</file>